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21585B-69EF-4C9E-9C46-2F2DDADB358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91D1A7-B3D5-46C6-B553-7EABD540BAD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111C45-D246-4884-AEB0-AEAB76F65A9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7f00"/>
            </a:gs>
            <a:gs pos="100000">
              <a:srgbClr val="ffae3b"/>
            </a:gs>
          </a:gsLst>
          <a:lin ang="746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160" cy="5612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160" cy="59270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4;p2" descr=""/>
          <p:cNvPicPr/>
          <p:nvPr/>
        </p:nvPicPr>
        <p:blipFill>
          <a:blip r:embed="rId4"/>
          <a:srcRect l="0" t="55" r="0" b="55"/>
          <a:stretch/>
        </p:blipFill>
        <p:spPr>
          <a:xfrm>
            <a:off x="-961200" y="1713960"/>
            <a:ext cx="15912000" cy="592596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5;p2" descr="Image"/>
          <p:cNvPicPr/>
          <p:nvPr/>
        </p:nvPicPr>
        <p:blipFill>
          <a:blip r:embed="rId5"/>
          <a:stretch/>
        </p:blipFill>
        <p:spPr>
          <a:xfrm>
            <a:off x="6514200" y="479880"/>
            <a:ext cx="2182320" cy="561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7094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06989C-B05E-49B2-840F-6BB3453FE211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160" cy="56124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160" cy="592704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sldNum" idx="2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354923-DE20-4800-A3E5-48D336FB634E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160" cy="5612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160" cy="592704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sldNum" idx="3"/>
          </p:nvPr>
        </p:nvSpPr>
        <p:spPr>
          <a:xfrm>
            <a:off x="4363560" y="576252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6C5F7E-ACFC-4704-AE48-F18BE1065CF1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48920" y="523800"/>
            <a:ext cx="7809840" cy="29048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Налог на доходы </a:t>
            </a:r>
            <a:br>
              <a:rPr sz="4000"/>
            </a:b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физических лиц</a:t>
            </a:r>
            <a:br>
              <a:rPr sz="4000"/>
            </a:b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в Дании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48920" y="2467080"/>
            <a:ext cx="7809840" cy="594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ffffff"/>
                </a:solidFill>
                <a:latin typeface="Arial"/>
                <a:ea typeface="Arial"/>
              </a:rPr>
              <a:t>Выполнил студент группы ИКПИ-11 Дунаев В.Е.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4"/>
          </p:nvPr>
        </p:nvSpPr>
        <p:spPr>
          <a:xfrm>
            <a:off x="87094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B04B46-71EB-45F1-A2E6-522A135CBABF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добавленную стоимость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13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83EE58-4575-4608-942E-EFE2319492FA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Королевстве с многих продуктов взимаются акцизы. Это: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Алкоголь;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Табачные изделия;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Минеральные воды;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Чай;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Кофе;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Электрические лампы;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Нефтепродукты и другие.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511800" y="1980000"/>
            <a:ext cx="5308200" cy="26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Другие налоги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14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D78F21-7DCF-4877-B2B9-80D050FBF489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 1 октября 2011 года в Дании действует налог на жир, а точнее на содержание насыщенных жиров в продуктах питания. За 1 кг этого вредного компонента жители страны и ее гости доплачивают по 16 датских крон.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1999 году был введен экологический налог для спортсменов. Приверженцы видов спорта, связанных с движением (футбол, баскетбол, гольф, бейсбол и др.) финансово возмещают износ игровых площадок и земли под ними. Размер же этого сбора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составляет для человека, старше 25 лет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150 крон, не достигшего еще указанного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возраста – 25 крон.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5040000" y="3938040"/>
            <a:ext cx="3945240" cy="23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Возврат налогов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15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A9767C-9C53-4AB9-8785-324A30FAC78D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Так как работники сами выплачивают большую часть положенных сборов, то возможны накладки и переплаты.    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Если по результатам проверки налоговой декларации будет установлено наличие переплаты по налогам, то вся сумма превышения поступит налогоплательщику вместе с дополнительно начисленными процентами.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обратной ситуации, когда будет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обнаружена недоимка по налогам,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необходимо доплатить недостающую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часть вместе с соответствующими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процентными платежами.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4320000" y="3240000"/>
            <a:ext cx="4631040" cy="30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Возврат налогов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16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EB9B0C-0441-446D-B02B-5BC6DE26B02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Нерезиденты страны также могут вернуть часть потраченных на покупки денег за счет налога на добавленную стоимость. При этом реально получить обратно от 7 до 22% от цены товара.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620000" y="2520000"/>
            <a:ext cx="5807880" cy="387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Заключение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17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BE6017-CB3E-4CFD-85F6-DD921685CD4C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Итак, можно сделать вывод, что налоги в Датском Королевстве очень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высокие. До 50% бюджета страны составляет подоходный сбор, который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платится не только с заработной платы, но и с пенсий, пособий, стипендий и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любых иных источников.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Уровень доходов в государстве таков, что даже после уплаты всех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обязательных отчислений, остается достаточно денег для жизни в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достойных условиях.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 algn="ctr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ldNum" idx="18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EC34B3-FF96-4D92-BA67-85E496732A04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2930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ctr">
            <a:noAutofit/>
          </a:bodyPr>
          <a:p>
            <a:pPr indent="0"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4d4e4f"/>
                </a:solidFill>
                <a:latin typeface="Arial"/>
                <a:ea typeface="Arial"/>
              </a:rPr>
              <a:t>Спасибо за внимание!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Введение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5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CEF34D-7130-4095-A6F7-D330ED8D673B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57200" y="1172160"/>
            <a:ext cx="846504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Страны, входящие в ЕС, стремятся унифицировать общие принципы налогообложения, но при этом в каждой из них сохраняются свои специфические черты. Не стало исключением и Королевство Дания, имеющее налоговую систему, которую в равной степени можно назвать как традиционной, так и специфической.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1741680" y="3014280"/>
            <a:ext cx="5638320" cy="315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Виды налогов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6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D9ADB7-B542-42F5-8162-4B7F6F5C89C4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22640" y="117216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бизнес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имущество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Подоходный налог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добавленную стоимость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Акцизы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дивиденды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Корпоративный налог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регистрацию автотранспорта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Гербовый сбор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4140000" y="1325520"/>
            <a:ext cx="4740840" cy="31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Налоги для физических лиц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7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79BCE6-8FDA-46B7-B2CD-3D88B9FB6E2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340"/>
              </a:spcBef>
              <a:spcAft>
                <a:spcPts val="14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отличие от многих других государств, все обязанности по отчислению в бюджет ложатся на самих налогоплательщиков, т.е. работодатель не выступает в качестве связующего звена между работником и соответствующим ведомством.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340"/>
              </a:spcBef>
              <a:spcAft>
                <a:spcPts val="142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Рассмотрим подробнее, какие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именно выплаты обязаны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перечислять государству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физические лица.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3706560" y="2880000"/>
            <a:ext cx="511344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д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х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д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ы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й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 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а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л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о</a:t>
            </a: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г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28187D-F4E7-4686-BD03-6ED904A801F7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Величина его может достигать более 50% от доходов.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Вся сумма складывается из нескольких составляющих, а именно следующих сборов: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Государственный (прогрессивная шкала от 6,83% до 15%)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Муниципальный (до 29,5% в зависимости от региона)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Церковный (~ 1%)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Сборы в социальные фонды (~ 8%)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Недвижимость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9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E5F624-E2A9-4831-A493-129C1BDAA45E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Владельцы объектов нежилого имущества уплачивают земельный налог по ставкам, устанавливаемым муниципалитетами от 1,6% до 3,4%. Муниципалитеты могут также взимать налог на некоторые нежилые объекты по ставке до 1% со стоимости имущества за минусом стоимости земли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250640" y="2880000"/>
            <a:ext cx="6713640" cy="377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наследство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0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A12DE0-F927-45EB-9E23-B6F2271EA46F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5720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При получении имущества таким образом наследнику придется заплатить от 15 до 36% от его цены в зависимости от степени родства с умершим. 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Кроме того в Дании предусмотрены сборы за подарки. Размер для получателя при этом такой же, как при прочих доходах.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340000" y="3060000"/>
            <a:ext cx="4097520" cy="34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Транспортный налог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1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1A096B-A65C-4FDB-9BA0-8B135C32B1B3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Транспортный налог на авто в Дании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один из самых высоких в Европе и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превышает стоимость автомобиля.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(от 105% до 180%)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Велосипедов в там вдвое больше,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чем автомобилей. Ездят все,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независимо от возраста и статуса.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Интересный факт.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Прокат велосипедов в Копенгагене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является полностью бесплатным.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434480" y="1080000"/>
            <a:ext cx="4385520" cy="55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3960" cy="5871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добавленную стоимость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12"/>
          </p:nvPr>
        </p:nvSpPr>
        <p:spPr>
          <a:xfrm>
            <a:off x="8704080" y="6429240"/>
            <a:ext cx="205560" cy="1933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A84BF53-69F5-4908-B50A-1668ED4C3115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ru-RU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3800" cy="4999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Все предприятия в Дании, у которых годовой доход более 20 000 крон обязаны регистрироваться в качестве плательщика НДС, ставка которого равна 25%.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Однако государством предусмотрен список сфер, освобожденных от НДС :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Печатную продукцию (книги, журналы)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Медицинские услуги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Страховые услуги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Почту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Кроме того многие товары, поставляемые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пределах Евросоюза, также не облагаются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этим сбором.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442120" y="3600000"/>
            <a:ext cx="3377880" cy="248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LibreOffice/24.2.0.3$Linux_X86_64 LibreOffice_project/420$Build-3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2024-05-08T15:36:52Z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